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" r:id="rId2"/>
    <p:sldId id="276" r:id="rId3"/>
    <p:sldId id="277" r:id="rId4"/>
    <p:sldId id="278" r:id="rId5"/>
    <p:sldId id="280" r:id="rId6"/>
    <p:sldId id="279" r:id="rId7"/>
    <p:sldId id="281" r:id="rId8"/>
    <p:sldId id="283" r:id="rId9"/>
    <p:sldId id="302" r:id="rId10"/>
    <p:sldId id="284" r:id="rId11"/>
    <p:sldId id="292" r:id="rId12"/>
    <p:sldId id="293" r:id="rId13"/>
    <p:sldId id="294" r:id="rId14"/>
    <p:sldId id="297" r:id="rId15"/>
    <p:sldId id="261" r:id="rId16"/>
    <p:sldId id="32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B515"/>
    <a:srgbClr val="545454"/>
    <a:srgbClr val="00274C"/>
    <a:srgbClr val="003A70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7327B-423B-3941-9346-BA9301300D42}" type="datetimeFigureOut">
              <a:rPr lang="en-US" smtClean="0"/>
              <a:t>9/2/23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198B-E9CB-B543-BE30-38016783F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08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33:53.87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75009.1875"/>
      <inkml:brushProperty name="anchorY" value="-221181.15625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4T23:40:04.8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10299.53125"/>
      <inkml:brushProperty name="anchorY" value="-229319.1875"/>
      <inkml:brushProperty name="scaleFactor" value="0.5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E55AF-86C5-CF42-ABFB-273E57D2CD91}" type="datetimeFigureOut">
              <a:rPr lang="en-US" smtClean="0"/>
              <a:t>9/2/23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8FB4C-4A27-0B46-A38F-1198A35A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06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4910" y="1122363"/>
            <a:ext cx="9743090" cy="2387600"/>
          </a:xfrm>
        </p:spPr>
        <p:txBody>
          <a:bodyPr bIns="182880" anchor="b"/>
          <a:lstStyle>
            <a:lvl1pPr algn="l">
              <a:defRPr sz="60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5517931"/>
            <a:ext cx="3794234" cy="134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4910" y="3694114"/>
            <a:ext cx="9743090" cy="1224727"/>
          </a:xfrm>
        </p:spPr>
        <p:txBody>
          <a:bodyPr tIns="182880"/>
          <a:lstStyle>
            <a:lvl1pPr marL="0" indent="0" algn="l">
              <a:buNone/>
              <a:defRPr sz="2400">
                <a:solidFill>
                  <a:srgbClr val="54545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84524" y="6209203"/>
            <a:ext cx="1108735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FE4839D-4033-DC45-882A-96724F595A07}" type="datetime1">
              <a:rPr lang="en-US" smtClean="0"/>
              <a:t>9/2/23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43752" y="6209203"/>
            <a:ext cx="4117427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r>
              <a:rPr lang="en-US"/>
              <a:t>Go to Insert → Header and Footer to Edit This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602038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0" y="6043450"/>
            <a:ext cx="2441422" cy="5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7591" y="1130358"/>
            <a:ext cx="10336818" cy="2387600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591" y="3610033"/>
            <a:ext cx="10336818" cy="1172174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3A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155674" y="6314304"/>
            <a:ext cx="1108735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2F5D89D-E1E6-AD44-9CDD-B7C6FDBA8B45}" type="datetime1">
              <a:rPr lang="en-US" smtClean="0"/>
              <a:t>9/2/23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43752" y="6314304"/>
            <a:ext cx="4117427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r"/>
            <a:r>
              <a:rPr lang="en-US"/>
              <a:t>Go to Insert → Header and Footer to Edit This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5982280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bIns="2743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7440"/>
          </a:xfrm>
        </p:spPr>
        <p:txBody>
          <a:bodyPr tIns="27432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04569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792716" y="6356350"/>
            <a:ext cx="1045781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299C8FA7-6531-9F40-BC4A-0EF715B35F24}" type="datetime1">
              <a:rPr lang="en-US" smtClean="0"/>
              <a:t>9/2/23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r>
              <a:rPr lang="en-US" dirty="0"/>
              <a:t>Go to Insert → Header and Footer to Edit This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8302" y="6356350"/>
            <a:ext cx="885497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037078"/>
            <a:ext cx="8869198" cy="2819730"/>
          </a:xfrm>
        </p:spPr>
        <p:txBody>
          <a:bodyPr bIns="27432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16802"/>
            <a:ext cx="8869198" cy="1500187"/>
          </a:xfrm>
        </p:spPr>
        <p:txBody>
          <a:bodyPr tIns="274320"/>
          <a:lstStyle>
            <a:lvl1pPr marL="0" indent="0">
              <a:buNone/>
              <a:defRPr sz="2400">
                <a:solidFill>
                  <a:srgbClr val="003A7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D73C4-B219-7643-9A1B-FCBEBE202065}" type="datetime1">
              <a:rPr lang="en-US" smtClean="0"/>
              <a:t>9/2/23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 to Insert → Header and Footer to Edit This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3886804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CDA-DDF1-2B48-B7A0-C671B77C75B7}" type="datetime1">
              <a:rPr lang="en-US" smtClean="0"/>
              <a:t>9/2/23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 to Insert → Header and Footer to Edit This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704569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309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57375"/>
            <a:ext cx="5157787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7375"/>
            <a:ext cx="5183188" cy="647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3784-1383-1141-9FC8-7E047A6DC173}" type="datetime1">
              <a:rPr lang="en-US" smtClean="0"/>
              <a:t>9/2/23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 to Insert → Header and Footer to Edit This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04569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09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4DCFD-AEF2-994E-A52B-C5BDDA51EF6D}" type="datetime1">
              <a:rPr lang="en-US" smtClean="0"/>
              <a:t>9/2/23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 to Insert → Header and Footer to Edit This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1704569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792716" y="6356350"/>
            <a:ext cx="1045781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612B1695-243F-C540-95E5-0FE7FA39622A}" type="datetime1">
              <a:rPr lang="en-US" smtClean="0"/>
              <a:t>9/2/23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r>
              <a:rPr lang="en-US" dirty="0"/>
              <a:t>Go to Insert → Header and Footer to Edit This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8302" y="6356350"/>
            <a:ext cx="885497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82280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77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928648"/>
            <a:ext cx="6172200" cy="39324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928648"/>
            <a:ext cx="3932237" cy="39403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A8EC8-2C4D-D24D-9453-9758A09D8CCA}" type="datetime1">
              <a:rPr lang="en-US" smtClean="0"/>
              <a:t>9/2/23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 to Insert → Header and Footer to Edit This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704569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1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928648"/>
            <a:ext cx="3932237" cy="39403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7499-B31E-0D44-9EFD-523B1123BCB0}" type="datetime1">
              <a:rPr lang="en-US" smtClean="0"/>
              <a:t>9/2/23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Go to Insert → Header and Footer to Edit This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BCFBC-0745-914E-B0B1-4125AF1D8E5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928648"/>
            <a:ext cx="6172200" cy="39324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704569"/>
            <a:ext cx="12192000" cy="0"/>
          </a:xfrm>
          <a:prstGeom prst="line">
            <a:avLst/>
          </a:prstGeom>
          <a:ln>
            <a:solidFill>
              <a:srgbClr val="FDB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9903"/>
            <a:ext cx="10515600" cy="1280785"/>
          </a:xfrm>
          <a:prstGeom prst="rect">
            <a:avLst/>
          </a:prstGeom>
        </p:spPr>
        <p:txBody>
          <a:bodyPr vert="horz" lIns="0" tIns="182880" rIns="91440" bIns="18288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2716" y="6356350"/>
            <a:ext cx="1045781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D59041FC-B26F-B94C-97BB-B3C7458B80F8}" type="datetime1">
              <a:rPr lang="en-US" smtClean="0"/>
              <a:t>9/2/23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r>
              <a:rPr lang="en-US"/>
              <a:t>Go to Insert → Header and Footer to Edit This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8302" y="6356350"/>
            <a:ext cx="885497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rgbClr val="545454"/>
                </a:solidFill>
                <a:latin typeface="Univers LT 45 Light" charset="0"/>
                <a:ea typeface="Univers LT 45 Light" charset="0"/>
                <a:cs typeface="Univers LT 45 Light" charset="0"/>
              </a:defRPr>
            </a:lvl1pPr>
          </a:lstStyle>
          <a:p>
            <a:fld id="{A2EBCFBC-0745-914E-B0B1-4125AF1D8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961"/>
            <a:ext cx="1847193" cy="40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74C"/>
          </a:solidFill>
          <a:latin typeface="Univers LT 45 Light" charset="0"/>
          <a:ea typeface="Univers LT 45 Light" charset="0"/>
          <a:cs typeface="Univers LT 45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45454"/>
          </a:solidFill>
          <a:latin typeface="Univers LT 45 Light" charset="0"/>
          <a:ea typeface="Univers LT 45 Light" charset="0"/>
          <a:cs typeface="Univers LT 45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../media/image15.png"/><Relationship Id="rId3" Type="http://schemas.openxmlformats.org/officeDocument/2006/relationships/hyperlink" Target="http://2013hs.igem.org/team:ngss_aei_turkey" TargetMode="External"/><Relationship Id="rId21" Type="http://schemas.openxmlformats.org/officeDocument/2006/relationships/image" Target="../media/image18.svg"/><Relationship Id="rId7" Type="http://schemas.openxmlformats.org/officeDocument/2006/relationships/customXml" Target="../ink/ink1.xml"/><Relationship Id="rId17" Type="http://schemas.openxmlformats.org/officeDocument/2006/relationships/image" Target="../media/image14.svg"/><Relationship Id="rId2" Type="http://schemas.openxmlformats.org/officeDocument/2006/relationships/image" Target="../media/image9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/3.0/" TargetMode="External"/><Relationship Id="rId11" Type="http://schemas.openxmlformats.org/officeDocument/2006/relationships/customXml" Target="../ink/ink2.xml"/><Relationship Id="rId5" Type="http://schemas.openxmlformats.org/officeDocument/2006/relationships/hyperlink" Target="http://www.pngall.com/bank-png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infotradekenya.go.ke/procedure/285/" TargetMode="External"/><Relationship Id="rId19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1.jpg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dirty="0"/>
              <a:t>FinTech or Automated Finance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6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3E51-05AD-B046-8C1E-13235C51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Payments are economically simple, but logistically complex.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DEE012-3AC3-A94F-BF92-484C31971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7918" y="2292152"/>
            <a:ext cx="1028700" cy="16033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82E395-A25B-4E57-847E-5B0B7FEE5B68}"/>
              </a:ext>
            </a:extLst>
          </p:cNvPr>
          <p:cNvSpPr txBox="1"/>
          <p:nvPr/>
        </p:nvSpPr>
        <p:spPr>
          <a:xfrm>
            <a:off x="2580793" y="3845354"/>
            <a:ext cx="242374" cy="36933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>
                <a:gradFill>
                  <a:gsLst>
                    <a:gs pos="1000">
                      <a:srgbClr val="489CD1"/>
                    </a:gs>
                    <a:gs pos="25000">
                      <a:srgbClr val="A9D7B2"/>
                    </a:gs>
                    <a:gs pos="50000">
                      <a:srgbClr val="B92B65"/>
                    </a:gs>
                    <a:gs pos="76000">
                      <a:srgbClr val="9B2486"/>
                    </a:gs>
                    <a:gs pos="100000">
                      <a:srgbClr val="244F85"/>
                    </a:gs>
                  </a:gsLst>
                </a:gradFill>
              </a:rPr>
              <a:t>.</a:t>
            </a:r>
          </a:p>
        </p:txBody>
      </p:sp>
      <p:pic>
        <p:nvPicPr>
          <p:cNvPr id="31" name="Picture 30" descr="A picture containing logo&#10;&#10;Description automatically generated">
            <a:extLst>
              <a:ext uri="{FF2B5EF4-FFF2-40B4-BE49-F238E27FC236}">
                <a16:creationId xmlns:a16="http://schemas.microsoft.com/office/drawing/2014/main" id="{C2DFDFBE-A33B-D84E-8219-9E1737ABB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94198" y="4920696"/>
            <a:ext cx="2133600" cy="9044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6558481-9272-D74F-AE1B-B7A622C0364E}"/>
              </a:ext>
            </a:extLst>
          </p:cNvPr>
          <p:cNvSpPr txBox="1"/>
          <p:nvPr/>
        </p:nvSpPr>
        <p:spPr>
          <a:xfrm>
            <a:off x="946648" y="6858000"/>
            <a:ext cx="10298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www.pngall.com/bank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9E877D9-A491-5F44-AE41-CA1D4F5653E0}"/>
                  </a:ext>
                </a:extLst>
              </p14:cNvPr>
              <p14:cNvContentPartPr/>
              <p14:nvPr/>
            </p14:nvContentPartPr>
            <p14:xfrm>
              <a:off x="5856694" y="929870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9E877D9-A491-5F44-AE41-CA1D4F5653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39054" y="91187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white building with columns&#10;&#10;Description automatically generated with low confidence">
            <a:extLst>
              <a:ext uri="{FF2B5EF4-FFF2-40B4-BE49-F238E27FC236}">
                <a16:creationId xmlns:a16="http://schemas.microsoft.com/office/drawing/2014/main" id="{42FE09EF-992C-3846-8EFB-D77AB3DB7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25117" y="4810724"/>
            <a:ext cx="1454302" cy="9499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D2B395B-C55B-8E4C-A58F-A44E82B35FF5}"/>
                  </a:ext>
                </a:extLst>
              </p14:cNvPr>
              <p14:cNvContentPartPr/>
              <p14:nvPr/>
            </p14:nvContentPartPr>
            <p14:xfrm>
              <a:off x="2929534" y="5615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D2B395B-C55B-8E4C-A58F-A44E82B35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1894" y="38510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27C5CDA-3EE0-DC44-A09A-7CFBBE1996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97401" y="2719110"/>
            <a:ext cx="2270415" cy="1555234"/>
          </a:xfrm>
          <a:prstGeom prst="rect">
            <a:avLst/>
          </a:prstGeom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A8ED45D8-4339-AB4A-84A6-3549DBE05A15}"/>
              </a:ext>
            </a:extLst>
          </p:cNvPr>
          <p:cNvSpPr/>
          <p:nvPr/>
        </p:nvSpPr>
        <p:spPr>
          <a:xfrm>
            <a:off x="2125572" y="3331984"/>
            <a:ext cx="2388911" cy="333162"/>
          </a:xfrm>
          <a:prstGeom prst="notchedRightArrow">
            <a:avLst>
              <a:gd name="adj1" fmla="val 318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6" name="Notched Right Arrow 25">
            <a:extLst>
              <a:ext uri="{FF2B5EF4-FFF2-40B4-BE49-F238E27FC236}">
                <a16:creationId xmlns:a16="http://schemas.microsoft.com/office/drawing/2014/main" id="{50E3A571-B010-4C4E-9774-B74699BC7A77}"/>
              </a:ext>
            </a:extLst>
          </p:cNvPr>
          <p:cNvSpPr/>
          <p:nvPr/>
        </p:nvSpPr>
        <p:spPr>
          <a:xfrm rot="10800000">
            <a:off x="2149536" y="2933862"/>
            <a:ext cx="2290282" cy="2308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3F60B774-8C2B-2ABC-66F5-FCE6C5AB55E7}"/>
              </a:ext>
            </a:extLst>
          </p:cNvPr>
          <p:cNvSpPr/>
          <p:nvPr/>
        </p:nvSpPr>
        <p:spPr>
          <a:xfrm>
            <a:off x="8473815" y="3057978"/>
            <a:ext cx="1862356" cy="155523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SettlementAccount</a:t>
            </a:r>
            <a:r>
              <a:rPr lang="en-US" dirty="0"/>
              <a:t> or Federal Reserve</a:t>
            </a:r>
          </a:p>
        </p:txBody>
      </p:sp>
      <p:pic>
        <p:nvPicPr>
          <p:cNvPr id="11" name="Graphic 10" descr="Dollar with solid fill">
            <a:extLst>
              <a:ext uri="{FF2B5EF4-FFF2-40B4-BE49-F238E27FC236}">
                <a16:creationId xmlns:a16="http://schemas.microsoft.com/office/drawing/2014/main" id="{AD33DBF7-04FA-26C4-1B3C-2030AE2B6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4753" y="3203021"/>
            <a:ext cx="562637" cy="562637"/>
          </a:xfrm>
          <a:prstGeom prst="rect">
            <a:avLst/>
          </a:prstGeom>
        </p:spPr>
      </p:pic>
      <p:pic>
        <p:nvPicPr>
          <p:cNvPr id="13" name="Graphic 12" descr="Cupcake outline">
            <a:extLst>
              <a:ext uri="{FF2B5EF4-FFF2-40B4-BE49-F238E27FC236}">
                <a16:creationId xmlns:a16="http://schemas.microsoft.com/office/drawing/2014/main" id="{FCB35C0C-D202-825A-C2EE-50239F19C7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52947" y="2314356"/>
            <a:ext cx="676723" cy="676723"/>
          </a:xfrm>
          <a:prstGeom prst="rect">
            <a:avLst/>
          </a:prstGeom>
        </p:spPr>
      </p:pic>
      <p:pic>
        <p:nvPicPr>
          <p:cNvPr id="15" name="Graphic 14" descr="Credit card with solid fill">
            <a:extLst>
              <a:ext uri="{FF2B5EF4-FFF2-40B4-BE49-F238E27FC236}">
                <a16:creationId xmlns:a16="http://schemas.microsoft.com/office/drawing/2014/main" id="{D5064BBA-1694-ED0D-D742-2EC59C3D86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93694" y="3869311"/>
            <a:ext cx="700504" cy="700504"/>
          </a:xfrm>
          <a:prstGeom prst="rect">
            <a:avLst/>
          </a:prstGeom>
        </p:spPr>
      </p:pic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30C46FCE-C7CA-3A7B-2A06-1B350A25F745}"/>
              </a:ext>
            </a:extLst>
          </p:cNvPr>
          <p:cNvSpPr/>
          <p:nvPr/>
        </p:nvSpPr>
        <p:spPr>
          <a:xfrm>
            <a:off x="2083358" y="3768895"/>
            <a:ext cx="2388911" cy="333162"/>
          </a:xfrm>
          <a:prstGeom prst="notchedRightArrow">
            <a:avLst>
              <a:gd name="adj1" fmla="val 318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58F0C0-DF3A-C6CE-D3B0-7405634384BA}"/>
              </a:ext>
            </a:extLst>
          </p:cNvPr>
          <p:cNvCxnSpPr>
            <a:cxnSpLocks/>
          </p:cNvCxnSpPr>
          <p:nvPr/>
        </p:nvCxnSpPr>
        <p:spPr>
          <a:xfrm>
            <a:off x="6095999" y="4214686"/>
            <a:ext cx="0" cy="70601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90C4D7-0374-0020-C488-C0484A5C6693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2358639" y="5371704"/>
            <a:ext cx="1935559" cy="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CFD8EFE-4F80-2571-220C-BFF0A615209C}"/>
              </a:ext>
            </a:extLst>
          </p:cNvPr>
          <p:cNvCxnSpPr>
            <a:cxnSpLocks/>
          </p:cNvCxnSpPr>
          <p:nvPr/>
        </p:nvCxnSpPr>
        <p:spPr>
          <a:xfrm>
            <a:off x="2279419" y="5985980"/>
            <a:ext cx="6616753" cy="4621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A9A307-2576-8C86-61A0-B5B03ABA20F1}"/>
              </a:ext>
            </a:extLst>
          </p:cNvPr>
          <p:cNvCxnSpPr>
            <a:cxnSpLocks/>
          </p:cNvCxnSpPr>
          <p:nvPr/>
        </p:nvCxnSpPr>
        <p:spPr>
          <a:xfrm flipV="1">
            <a:off x="8896172" y="4613212"/>
            <a:ext cx="1026131" cy="1834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22A436-AD83-0AD4-A83B-87AF337C668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136497" y="4613212"/>
            <a:ext cx="2726127" cy="665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C5DC31D-B099-CE52-CA7A-C727CC5C20E1}"/>
              </a:ext>
            </a:extLst>
          </p:cNvPr>
          <p:cNvSpPr txBox="1"/>
          <p:nvPr/>
        </p:nvSpPr>
        <p:spPr>
          <a:xfrm>
            <a:off x="4657234" y="4102057"/>
            <a:ext cx="1572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to network or bank +100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01D61F-F0F1-0872-2EB2-40C7941705E4}"/>
              </a:ext>
            </a:extLst>
          </p:cNvPr>
          <p:cNvSpPr txBox="1"/>
          <p:nvPr/>
        </p:nvSpPr>
        <p:spPr>
          <a:xfrm>
            <a:off x="2418460" y="4920696"/>
            <a:ext cx="22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Customer Bank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395A7-3425-6009-B44D-2BCE43965766}"/>
              </a:ext>
            </a:extLst>
          </p:cNvPr>
          <p:cNvSpPr txBox="1"/>
          <p:nvPr/>
        </p:nvSpPr>
        <p:spPr>
          <a:xfrm>
            <a:off x="6802451" y="5290028"/>
            <a:ext cx="2060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 Bank transfers $100 to merchant bank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A9EFBE-A1C2-9072-966C-37B2C7EA3D1A}"/>
              </a:ext>
            </a:extLst>
          </p:cNvPr>
          <p:cNvSpPr txBox="1"/>
          <p:nvPr/>
        </p:nvSpPr>
        <p:spPr>
          <a:xfrm>
            <a:off x="6461347" y="4499685"/>
            <a:ext cx="1405216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Merchant gets $100</a:t>
            </a:r>
          </a:p>
        </p:txBody>
      </p:sp>
    </p:spTree>
    <p:extLst>
      <p:ext uri="{BB962C8B-B14F-4D97-AF65-F5344CB8AC3E}">
        <p14:creationId xmlns:p14="http://schemas.microsoft.com/office/powerpoint/2010/main" val="185379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509-2388-9B43-84A5-DF4ADB46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CC networks do?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EC6966-574F-8E46-BE07-5BA897EF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622" y="1816959"/>
            <a:ext cx="8985422" cy="233491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A1EC27-E7C1-8140-B866-DACEA66DA090}"/>
              </a:ext>
            </a:extLst>
          </p:cNvPr>
          <p:cNvSpPr txBox="1"/>
          <p:nvPr/>
        </p:nvSpPr>
        <p:spPr>
          <a:xfrm>
            <a:off x="3249827" y="4707924"/>
            <a:ext cx="8065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Consumer selects a card, and it goes to the merchant’s Point of Sale Device (POS)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sent to the merchant’s bank.  Also known as the ``merchant acquirer’’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sent to the payment brand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Customer’s bank (the issuing bank) verifies the data and sends authorization</a:t>
            </a:r>
          </a:p>
        </p:txBody>
      </p:sp>
    </p:spTree>
    <p:extLst>
      <p:ext uri="{BB962C8B-B14F-4D97-AF65-F5344CB8AC3E}">
        <p14:creationId xmlns:p14="http://schemas.microsoft.com/office/powerpoint/2010/main" val="159054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5E0C-8DEC-7A4E-9D65-2226FC9EC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Flows and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F799-D402-AA4A-90D1-CE25B69FB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7BF4C3-7AB4-684E-A243-ED02F3B1EF3A}"/>
              </a:ext>
            </a:extLst>
          </p:cNvPr>
          <p:cNvSpPr/>
          <p:nvPr/>
        </p:nvSpPr>
        <p:spPr>
          <a:xfrm>
            <a:off x="4724401" y="2113005"/>
            <a:ext cx="12192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6FE997-5089-9349-8FBC-BBC8DE61B9F9}"/>
              </a:ext>
            </a:extLst>
          </p:cNvPr>
          <p:cNvSpPr/>
          <p:nvPr/>
        </p:nvSpPr>
        <p:spPr>
          <a:xfrm>
            <a:off x="2397211" y="3262184"/>
            <a:ext cx="1717589" cy="40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Issuing Bank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0A834D-C3DE-F44C-ACC7-C1F39BA2F08A}"/>
              </a:ext>
            </a:extLst>
          </p:cNvPr>
          <p:cNvSpPr/>
          <p:nvPr/>
        </p:nvSpPr>
        <p:spPr>
          <a:xfrm>
            <a:off x="7933039" y="3262184"/>
            <a:ext cx="1717588" cy="40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Acquiring Bank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8CE5B3-ED83-334E-B550-FA1132DC3DCB}"/>
              </a:ext>
            </a:extLst>
          </p:cNvPr>
          <p:cNvSpPr/>
          <p:nvPr/>
        </p:nvSpPr>
        <p:spPr>
          <a:xfrm>
            <a:off x="2717456" y="4893275"/>
            <a:ext cx="1273775" cy="580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D9857E-CEDF-D141-AA94-B01B9DCB5126}"/>
              </a:ext>
            </a:extLst>
          </p:cNvPr>
          <p:cNvSpPr/>
          <p:nvPr/>
        </p:nvSpPr>
        <p:spPr>
          <a:xfrm>
            <a:off x="8200770" y="4893274"/>
            <a:ext cx="1273773" cy="5807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Merchant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5AA7E4C3-7EDE-A747-8031-000A30AF5381}"/>
              </a:ext>
            </a:extLst>
          </p:cNvPr>
          <p:cNvSpPr/>
          <p:nvPr/>
        </p:nvSpPr>
        <p:spPr>
          <a:xfrm>
            <a:off x="4337222" y="3429000"/>
            <a:ext cx="3200400" cy="24095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E248FB-A862-9B4A-A886-7D43711F8D27}"/>
              </a:ext>
            </a:extLst>
          </p:cNvPr>
          <p:cNvCxnSpPr>
            <a:cxnSpLocks/>
          </p:cNvCxnSpPr>
          <p:nvPr/>
        </p:nvCxnSpPr>
        <p:spPr>
          <a:xfrm flipV="1">
            <a:off x="8464378" y="3804894"/>
            <a:ext cx="0" cy="847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3C0336-1362-5D47-A445-59E032EDA36A}"/>
              </a:ext>
            </a:extLst>
          </p:cNvPr>
          <p:cNvCxnSpPr>
            <a:cxnSpLocks/>
          </p:cNvCxnSpPr>
          <p:nvPr/>
        </p:nvCxnSpPr>
        <p:spPr>
          <a:xfrm flipV="1">
            <a:off x="3130378" y="3792536"/>
            <a:ext cx="0" cy="952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EE3E80-7FC5-2C44-B381-9B01D755DCD3}"/>
              </a:ext>
            </a:extLst>
          </p:cNvPr>
          <p:cNvCxnSpPr>
            <a:cxnSpLocks/>
          </p:cNvCxnSpPr>
          <p:nvPr/>
        </p:nvCxnSpPr>
        <p:spPr>
          <a:xfrm>
            <a:off x="9042571" y="3793523"/>
            <a:ext cx="0" cy="858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AB642-938D-804D-BF23-03FDA588B7BC}"/>
              </a:ext>
            </a:extLst>
          </p:cNvPr>
          <p:cNvCxnSpPr/>
          <p:nvPr/>
        </p:nvCxnSpPr>
        <p:spPr>
          <a:xfrm flipV="1">
            <a:off x="3188043" y="2384854"/>
            <a:ext cx="1445741" cy="753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070756-980B-F642-A245-E63609178A21}"/>
              </a:ext>
            </a:extLst>
          </p:cNvPr>
          <p:cNvCxnSpPr/>
          <p:nvPr/>
        </p:nvCxnSpPr>
        <p:spPr>
          <a:xfrm>
            <a:off x="6096000" y="2421924"/>
            <a:ext cx="2010032" cy="7053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2D2C39-B5F5-F642-97E4-A0457F56E876}"/>
              </a:ext>
            </a:extLst>
          </p:cNvPr>
          <p:cNvCxnSpPr/>
          <p:nvPr/>
        </p:nvCxnSpPr>
        <p:spPr>
          <a:xfrm flipH="1">
            <a:off x="4114800" y="5152768"/>
            <a:ext cx="399123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267827B-EA97-E24A-B710-CAE40B32F700}"/>
              </a:ext>
            </a:extLst>
          </p:cNvPr>
          <p:cNvSpPr txBox="1"/>
          <p:nvPr/>
        </p:nvSpPr>
        <p:spPr>
          <a:xfrm>
            <a:off x="5733535" y="4744995"/>
            <a:ext cx="1087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$100 worth of goods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8A1CCB4-F79B-4049-895A-F545A8B08249}"/>
              </a:ext>
            </a:extLst>
          </p:cNvPr>
          <p:cNvCxnSpPr>
            <a:cxnSpLocks/>
          </p:cNvCxnSpPr>
          <p:nvPr/>
        </p:nvCxnSpPr>
        <p:spPr>
          <a:xfrm rot="10800000">
            <a:off x="5994057" y="2206613"/>
            <a:ext cx="3800733" cy="2775893"/>
          </a:xfrm>
          <a:prstGeom prst="curvedConnector3">
            <a:avLst>
              <a:gd name="adj1" fmla="val -299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A7F409-A4C7-4449-9ED2-2E92FF6C9367}"/>
              </a:ext>
            </a:extLst>
          </p:cNvPr>
          <p:cNvSpPr txBox="1"/>
          <p:nvPr/>
        </p:nvSpPr>
        <p:spPr>
          <a:xfrm>
            <a:off x="10338486" y="2392403"/>
            <a:ext cx="154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 fee of 13bps.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5A905E-3475-864C-9130-64E548966C7D}"/>
              </a:ext>
            </a:extLst>
          </p:cNvPr>
          <p:cNvSpPr txBox="1"/>
          <p:nvPr/>
        </p:nvSpPr>
        <p:spPr>
          <a:xfrm>
            <a:off x="2238427" y="4208414"/>
            <a:ext cx="1717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Pays $100 Bill</a:t>
            </a:r>
          </a:p>
          <a:p>
            <a:r>
              <a:rPr lang="en-US" dirty="0"/>
              <a:t>May get points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52368B-FFE0-804B-8830-C0C5A80703A3}"/>
              </a:ext>
            </a:extLst>
          </p:cNvPr>
          <p:cNvSpPr txBox="1"/>
          <p:nvPr/>
        </p:nvSpPr>
        <p:spPr>
          <a:xfrm>
            <a:off x="4730990" y="3048298"/>
            <a:ext cx="247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Interchange fee of $2.35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AF756A-C27F-0145-A21D-A3C23763463F}"/>
              </a:ext>
            </a:extLst>
          </p:cNvPr>
          <p:cNvSpPr txBox="1"/>
          <p:nvPr/>
        </p:nvSpPr>
        <p:spPr>
          <a:xfrm>
            <a:off x="9091998" y="395689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Price=$100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6D5595-2F0D-FC44-BA60-93E14184307B}"/>
              </a:ext>
            </a:extLst>
          </p:cNvPr>
          <p:cNvSpPr txBox="1"/>
          <p:nvPr/>
        </p:nvSpPr>
        <p:spPr>
          <a:xfrm>
            <a:off x="7227538" y="4005949"/>
            <a:ext cx="105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Discount of $3</a:t>
            </a:r>
          </a:p>
        </p:txBody>
      </p:sp>
    </p:spTree>
    <p:extLst>
      <p:ext uri="{BB962C8B-B14F-4D97-AF65-F5344CB8AC3E}">
        <p14:creationId xmlns:p14="http://schemas.microsoft.com/office/powerpoint/2010/main" val="4116535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F139-7742-EE40-9BC1-A6053F22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2F9B-7D6F-E44D-B5C7-35D04859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Interchange Fee</a:t>
            </a:r>
            <a:r>
              <a:rPr lang="en-US" dirty="0"/>
              <a:t>:  The fee that the merchant’s bank pays to the customer’s bank.</a:t>
            </a:r>
          </a:p>
          <a:p>
            <a:pPr lvl="1"/>
            <a:r>
              <a:rPr lang="en-US" dirty="0"/>
              <a:t>Provides an incentive for banks to issue credit cards</a:t>
            </a:r>
          </a:p>
          <a:p>
            <a:pPr lvl="1"/>
            <a:r>
              <a:rPr lang="en-US" dirty="0"/>
              <a:t>Some countries have zero interchange fees e.g. Canada, Denmark, Finland</a:t>
            </a:r>
          </a:p>
          <a:p>
            <a:pPr lvl="1"/>
            <a:r>
              <a:rPr lang="en-US" dirty="0"/>
              <a:t>Constant source of litigation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Merchant discount</a:t>
            </a:r>
            <a:r>
              <a:rPr lang="en-US" dirty="0"/>
              <a:t>:  The % of the transaction that the merchant pays to its bank.</a:t>
            </a:r>
          </a:p>
          <a:p>
            <a:pPr lvl="1"/>
            <a:r>
              <a:rPr lang="en-US" dirty="0"/>
              <a:t>Discount depends on the type of purchase (e.g. alcohol versus food) and the size of the merchant (e.g. Walmart versus artisanal baker)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Assessment Fee</a:t>
            </a:r>
            <a:r>
              <a:rPr lang="en-US" dirty="0"/>
              <a:t>:  Fee paid by the merchants to the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3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FBC1-FA17-B542-A35E-75026DF6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Processing is Profitable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4820-6995-394B-8707-48B4D67DC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Visa  net income is around 12 billion</a:t>
            </a:r>
          </a:p>
          <a:p>
            <a:r>
              <a:rPr lang="en-US" dirty="0"/>
              <a:t>The company is not exposed to customer credit risk and makes no revenue on fees. </a:t>
            </a:r>
          </a:p>
          <a:p>
            <a:r>
              <a:rPr lang="en-US" dirty="0"/>
              <a:t>Cash is anonymous, but payment processors know how money is spent.</a:t>
            </a:r>
          </a:p>
          <a:p>
            <a:r>
              <a:rPr lang="en-US" dirty="0"/>
              <a:t>Electronic payments generate big data                sell for advertising. </a:t>
            </a:r>
          </a:p>
          <a:p>
            <a:endParaRPr lang="en-US" dirty="0"/>
          </a:p>
          <a:p>
            <a:r>
              <a:rPr lang="en-US" dirty="0"/>
              <a:t>Is there a distributed competitor to traditional payment cards?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E5244EC0-807B-794D-BF3F-CAB82A0F8FDF}"/>
              </a:ext>
            </a:extLst>
          </p:cNvPr>
          <p:cNvSpPr/>
          <p:nvPr/>
        </p:nvSpPr>
        <p:spPr>
          <a:xfrm>
            <a:off x="6862194" y="436227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43F2-F6C3-AF45-876E-7D47BB900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296" y="307816"/>
            <a:ext cx="8610600" cy="1293028"/>
          </a:xfrm>
        </p:spPr>
        <p:txBody>
          <a:bodyPr/>
          <a:lstStyle/>
          <a:p>
            <a:r>
              <a:rPr lang="en-US" dirty="0"/>
              <a:t>Rapid Innovation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17994B-F0AC-4A70-AB42-0A762B71400F}"/>
              </a:ext>
            </a:extLst>
          </p:cNvPr>
          <p:cNvSpPr/>
          <p:nvPr/>
        </p:nvSpPr>
        <p:spPr>
          <a:xfrm>
            <a:off x="205652" y="1664838"/>
            <a:ext cx="11252491" cy="4562343"/>
          </a:xfrm>
          <a:custGeom>
            <a:avLst/>
            <a:gdLst>
              <a:gd name="connsiteX0" fmla="*/ 0 w 11211585"/>
              <a:gd name="connsiteY0" fmla="*/ 4650153 h 4650153"/>
              <a:gd name="connsiteX1" fmla="*/ 4532923 w 11211585"/>
              <a:gd name="connsiteY1" fmla="*/ 4196861 h 4650153"/>
              <a:gd name="connsiteX2" fmla="*/ 3360615 w 11211585"/>
              <a:gd name="connsiteY2" fmla="*/ 2391507 h 4650153"/>
              <a:gd name="connsiteX3" fmla="*/ 9026769 w 11211585"/>
              <a:gd name="connsiteY3" fmla="*/ 2086707 h 4650153"/>
              <a:gd name="connsiteX4" fmla="*/ 11183815 w 11211585"/>
              <a:gd name="connsiteY4" fmla="*/ 1664677 h 4650153"/>
              <a:gd name="connsiteX5" fmla="*/ 10308492 w 11211585"/>
              <a:gd name="connsiteY5" fmla="*/ 0 h 4650153"/>
              <a:gd name="connsiteX6" fmla="*/ 10308492 w 11211585"/>
              <a:gd name="connsiteY6" fmla="*/ 0 h 46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11585" h="4650153">
                <a:moveTo>
                  <a:pt x="0" y="4650153"/>
                </a:moveTo>
                <a:cubicBezTo>
                  <a:pt x="1986410" y="4611727"/>
                  <a:pt x="3972821" y="4573302"/>
                  <a:pt x="4532923" y="4196861"/>
                </a:cubicBezTo>
                <a:cubicBezTo>
                  <a:pt x="5093026" y="3820420"/>
                  <a:pt x="2611641" y="2743199"/>
                  <a:pt x="3360615" y="2391507"/>
                </a:cubicBezTo>
                <a:cubicBezTo>
                  <a:pt x="4109589" y="2039815"/>
                  <a:pt x="7722902" y="2207845"/>
                  <a:pt x="9026769" y="2086707"/>
                </a:cubicBezTo>
                <a:cubicBezTo>
                  <a:pt x="10330636" y="1965569"/>
                  <a:pt x="10970195" y="2012461"/>
                  <a:pt x="11183815" y="1664677"/>
                </a:cubicBezTo>
                <a:cubicBezTo>
                  <a:pt x="11397435" y="1316893"/>
                  <a:pt x="10308492" y="0"/>
                  <a:pt x="10308492" y="0"/>
                </a:cubicBezTo>
                <a:lnTo>
                  <a:pt x="10308492" y="0"/>
                </a:lnTo>
              </a:path>
            </a:pathLst>
          </a:custGeom>
          <a:noFill/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2CDC11-EEF5-4289-B9E6-B2275494FA6E}"/>
              </a:ext>
            </a:extLst>
          </p:cNvPr>
          <p:cNvSpPr txBox="1"/>
          <p:nvPr/>
        </p:nvSpPr>
        <p:spPr>
          <a:xfrm>
            <a:off x="5305000" y="6200427"/>
            <a:ext cx="991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892D64-D764-4457-8A10-12E9F1A9206B}"/>
              </a:ext>
            </a:extLst>
          </p:cNvPr>
          <p:cNvSpPr txBox="1"/>
          <p:nvPr/>
        </p:nvSpPr>
        <p:spPr>
          <a:xfrm>
            <a:off x="4592867" y="5711597"/>
            <a:ext cx="991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1950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57A02F-0086-4CEA-9A0D-C567DF97C6AF}"/>
              </a:ext>
            </a:extLst>
          </p:cNvPr>
          <p:cNvSpPr/>
          <p:nvPr/>
        </p:nvSpPr>
        <p:spPr>
          <a:xfrm flipH="1" flipV="1">
            <a:off x="4662495" y="5760075"/>
            <a:ext cx="227810" cy="2103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924FB1-862D-43FA-B867-D05D0ADC869D}"/>
              </a:ext>
            </a:extLst>
          </p:cNvPr>
          <p:cNvSpPr txBox="1"/>
          <p:nvPr/>
        </p:nvSpPr>
        <p:spPr>
          <a:xfrm>
            <a:off x="205652" y="6586174"/>
            <a:ext cx="553602" cy="276999"/>
          </a:xfrm>
          <a:prstGeom prst="rect">
            <a:avLst/>
          </a:prstGeom>
          <a:ln>
            <a:noFill/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/>
              <a:t>1790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DCF09-A7F9-46EE-841A-820999586353}"/>
              </a:ext>
            </a:extLst>
          </p:cNvPr>
          <p:cNvSpPr txBox="1"/>
          <p:nvPr/>
        </p:nvSpPr>
        <p:spPr>
          <a:xfrm>
            <a:off x="49705" y="6200427"/>
            <a:ext cx="7095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Check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658BA1-31E8-48FE-8ABB-3A94F167B88D}"/>
              </a:ext>
            </a:extLst>
          </p:cNvPr>
          <p:cNvSpPr txBox="1"/>
          <p:nvPr/>
        </p:nvSpPr>
        <p:spPr>
          <a:xfrm>
            <a:off x="3068279" y="6440941"/>
            <a:ext cx="528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1915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F2833E-FEBA-49C8-B096-D142F959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53" y="5189644"/>
            <a:ext cx="685130" cy="6851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A559127-C7A8-4807-A96B-B0433F0461D6}"/>
              </a:ext>
            </a:extLst>
          </p:cNvPr>
          <p:cNvSpPr txBox="1"/>
          <p:nvPr/>
        </p:nvSpPr>
        <p:spPr>
          <a:xfrm>
            <a:off x="2837002" y="5912042"/>
            <a:ext cx="991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err="1"/>
              <a:t>FedWire</a:t>
            </a:r>
            <a:endParaRPr lang="en-US" sz="120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89115624-B406-4B2F-BC0B-C1D74A3A4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001" y="2828422"/>
            <a:ext cx="808279" cy="104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7D61E9C-6044-454E-BF40-5863995C0832}"/>
              </a:ext>
            </a:extLst>
          </p:cNvPr>
          <p:cNvSpPr txBox="1"/>
          <p:nvPr/>
        </p:nvSpPr>
        <p:spPr>
          <a:xfrm>
            <a:off x="5112001" y="3445158"/>
            <a:ext cx="740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ACH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9B8C5954-54A5-4E7B-B9B3-F1B7CF56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54" y="2702629"/>
            <a:ext cx="681665" cy="68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1D2B2B-0952-4088-A7B6-E03BE9E993C9}"/>
              </a:ext>
            </a:extLst>
          </p:cNvPr>
          <p:cNvSpPr txBox="1"/>
          <p:nvPr/>
        </p:nvSpPr>
        <p:spPr>
          <a:xfrm>
            <a:off x="4313974" y="4068877"/>
            <a:ext cx="54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1973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AAEE93-3E85-4327-B6F5-47167150BF67}"/>
              </a:ext>
            </a:extLst>
          </p:cNvPr>
          <p:cNvSpPr txBox="1"/>
          <p:nvPr/>
        </p:nvSpPr>
        <p:spPr>
          <a:xfrm>
            <a:off x="3482914" y="4224541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1970</a:t>
            </a:r>
          </a:p>
        </p:txBody>
      </p:sp>
      <p:pic>
        <p:nvPicPr>
          <p:cNvPr id="1044" name="Picture 20" descr="The Clearing House logo">
            <a:extLst>
              <a:ext uri="{FF2B5EF4-FFF2-40B4-BE49-F238E27FC236}">
                <a16:creationId xmlns:a16="http://schemas.microsoft.com/office/drawing/2014/main" id="{7EB72CC2-E2FF-424A-88EF-CF678A17E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75" y="3433703"/>
            <a:ext cx="790838" cy="7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CE60439-C08E-4889-9952-4B599AB48ABF}"/>
              </a:ext>
            </a:extLst>
          </p:cNvPr>
          <p:cNvSpPr txBox="1"/>
          <p:nvPr/>
        </p:nvSpPr>
        <p:spPr>
          <a:xfrm>
            <a:off x="9110222" y="3996736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2017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667BFA-2073-42EF-A885-7873E71897E6}"/>
              </a:ext>
            </a:extLst>
          </p:cNvPr>
          <p:cNvSpPr txBox="1"/>
          <p:nvPr/>
        </p:nvSpPr>
        <p:spPr>
          <a:xfrm>
            <a:off x="7028382" y="4039696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2009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B4692E7-3415-4845-8F13-148F55ACE9EC}"/>
              </a:ext>
            </a:extLst>
          </p:cNvPr>
          <p:cNvSpPr txBox="1"/>
          <p:nvPr/>
        </p:nvSpPr>
        <p:spPr>
          <a:xfrm>
            <a:off x="10997223" y="2166470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2023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A6036E-0225-454E-9FD6-2BDC27E2B136}"/>
              </a:ext>
            </a:extLst>
          </p:cNvPr>
          <p:cNvSpPr txBox="1"/>
          <p:nvPr/>
        </p:nvSpPr>
        <p:spPr>
          <a:xfrm>
            <a:off x="16807373" y="-30671"/>
            <a:ext cx="45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2022</a:t>
            </a:r>
          </a:p>
        </p:txBody>
      </p:sp>
      <p:pic>
        <p:nvPicPr>
          <p:cNvPr id="1046" name="Picture 22" descr="Bitcoin Cryptocurrency Currency - Free image on Pixabay">
            <a:extLst>
              <a:ext uri="{FF2B5EF4-FFF2-40B4-BE49-F238E27FC236}">
                <a16:creationId xmlns:a16="http://schemas.microsoft.com/office/drawing/2014/main" id="{00A247B9-0652-4CD2-BA85-1EFF81300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84" y="2698146"/>
            <a:ext cx="811631" cy="81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Federal Reserve Launches New Tools and Support to Accelerate Industry  Readiness for Instant Payments | Business Wire">
            <a:extLst>
              <a:ext uri="{FF2B5EF4-FFF2-40B4-BE49-F238E27FC236}">
                <a16:creationId xmlns:a16="http://schemas.microsoft.com/office/drawing/2014/main" id="{822014BB-38C1-4E7E-A65C-CEF2E258D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5" b="23510"/>
          <a:stretch/>
        </p:blipFill>
        <p:spPr bwMode="auto">
          <a:xfrm>
            <a:off x="9352042" y="2057169"/>
            <a:ext cx="1374871" cy="39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Branding - Digital Yuan ECNY - e-CNY tokens - e-CNY Digital Yuan Logo">
            <a:extLst>
              <a:ext uri="{FF2B5EF4-FFF2-40B4-BE49-F238E27FC236}">
                <a16:creationId xmlns:a16="http://schemas.microsoft.com/office/drawing/2014/main" id="{CD137788-46D8-4F30-97EF-A7A604B3B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822" y="2656270"/>
            <a:ext cx="802258" cy="82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3EAAABB-9740-4267-8E50-154225FA5DD8}"/>
              </a:ext>
            </a:extLst>
          </p:cNvPr>
          <p:cNvSpPr txBox="1"/>
          <p:nvPr/>
        </p:nvSpPr>
        <p:spPr>
          <a:xfrm>
            <a:off x="10646730" y="3791877"/>
            <a:ext cx="558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2022</a:t>
            </a:r>
          </a:p>
        </p:txBody>
      </p:sp>
      <p:pic>
        <p:nvPicPr>
          <p:cNvPr id="1060" name="Picture 36" descr="Zelle Logo, history, meaning, symbol, PNG">
            <a:extLst>
              <a:ext uri="{FF2B5EF4-FFF2-40B4-BE49-F238E27FC236}">
                <a16:creationId xmlns:a16="http://schemas.microsoft.com/office/drawing/2014/main" id="{95C3E68F-D360-4928-9D33-306D38AD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082" y="3273226"/>
            <a:ext cx="808279" cy="45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31F57957-D508-4516-9ECD-D4A721E46EE3}"/>
              </a:ext>
            </a:extLst>
          </p:cNvPr>
          <p:cNvSpPr/>
          <p:nvPr/>
        </p:nvSpPr>
        <p:spPr>
          <a:xfrm flipH="1" flipV="1">
            <a:off x="3374748" y="4030480"/>
            <a:ext cx="227810" cy="21037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3AE72B1-31B0-4DF4-899A-7D888DBA5D74}"/>
              </a:ext>
            </a:extLst>
          </p:cNvPr>
          <p:cNvSpPr txBox="1"/>
          <p:nvPr/>
        </p:nvSpPr>
        <p:spPr>
          <a:xfrm>
            <a:off x="2618776" y="4240854"/>
            <a:ext cx="734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CHIPS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8DD3CB-AADE-425A-93E9-05121E611C10}"/>
              </a:ext>
            </a:extLst>
          </p:cNvPr>
          <p:cNvSpPr/>
          <p:nvPr/>
        </p:nvSpPr>
        <p:spPr>
          <a:xfrm flipH="1" flipV="1">
            <a:off x="4404193" y="3776129"/>
            <a:ext cx="227810" cy="21037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B2E2089-EB88-4591-9E1D-8C0F253968AD}"/>
              </a:ext>
            </a:extLst>
          </p:cNvPr>
          <p:cNvSpPr/>
          <p:nvPr/>
        </p:nvSpPr>
        <p:spPr>
          <a:xfrm flipH="1" flipV="1">
            <a:off x="281435" y="6416342"/>
            <a:ext cx="227810" cy="21037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E4F6A1-10C8-4910-B8B9-C8F3543D3B1C}"/>
              </a:ext>
            </a:extLst>
          </p:cNvPr>
          <p:cNvSpPr txBox="1"/>
          <p:nvPr/>
        </p:nvSpPr>
        <p:spPr>
          <a:xfrm>
            <a:off x="5065864" y="4133252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1974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5C1C787-5317-4D83-BDAD-A5D4E3019D14}"/>
              </a:ext>
            </a:extLst>
          </p:cNvPr>
          <p:cNvSpPr/>
          <p:nvPr/>
        </p:nvSpPr>
        <p:spPr>
          <a:xfrm flipH="1" flipV="1">
            <a:off x="5532040" y="3666038"/>
            <a:ext cx="227810" cy="21037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96F49AC-B4FE-4388-BDDC-12DFEC2AEAF1}"/>
              </a:ext>
            </a:extLst>
          </p:cNvPr>
          <p:cNvSpPr txBox="1"/>
          <p:nvPr/>
        </p:nvSpPr>
        <p:spPr>
          <a:xfrm>
            <a:off x="4076625" y="3473708"/>
            <a:ext cx="91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SWIFT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D079388-DDE4-44C7-B30F-25DBCE9036C5}"/>
              </a:ext>
            </a:extLst>
          </p:cNvPr>
          <p:cNvSpPr/>
          <p:nvPr/>
        </p:nvSpPr>
        <p:spPr>
          <a:xfrm flipH="1" flipV="1">
            <a:off x="7191691" y="3830915"/>
            <a:ext cx="227810" cy="21037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8E20D53-CCA9-4802-9A0B-4D3CC625A31D}"/>
              </a:ext>
            </a:extLst>
          </p:cNvPr>
          <p:cNvSpPr txBox="1"/>
          <p:nvPr/>
        </p:nvSpPr>
        <p:spPr>
          <a:xfrm>
            <a:off x="6816822" y="3524490"/>
            <a:ext cx="991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Bitcoin</a:t>
            </a:r>
          </a:p>
        </p:txBody>
      </p:sp>
      <p:pic>
        <p:nvPicPr>
          <p:cNvPr id="1062" name="Picture 38" descr="Safety Checks - As Low as $5.95 a Box | Checks.com">
            <a:extLst>
              <a:ext uri="{FF2B5EF4-FFF2-40B4-BE49-F238E27FC236}">
                <a16:creationId xmlns:a16="http://schemas.microsoft.com/office/drawing/2014/main" id="{182C9D73-20CE-423E-82EC-41EB517A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0" y="5618029"/>
            <a:ext cx="940243" cy="43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My Bj's Perks® Mastercard® Credit Card - Home">
            <a:extLst>
              <a:ext uri="{FF2B5EF4-FFF2-40B4-BE49-F238E27FC236}">
                <a16:creationId xmlns:a16="http://schemas.microsoft.com/office/drawing/2014/main" id="{E083CBED-B00B-464E-8DD9-D344E137C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111" y="5518673"/>
            <a:ext cx="1107561" cy="69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F2ECB257-6F3A-46F6-B3C1-F05DC62E3A6B}"/>
              </a:ext>
            </a:extLst>
          </p:cNvPr>
          <p:cNvSpPr/>
          <p:nvPr/>
        </p:nvSpPr>
        <p:spPr>
          <a:xfrm flipH="1" flipV="1">
            <a:off x="3205160" y="6228874"/>
            <a:ext cx="227810" cy="21037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51006CD9-087E-4C29-BC97-4436AB23A725}"/>
              </a:ext>
            </a:extLst>
          </p:cNvPr>
          <p:cNvSpPr/>
          <p:nvPr/>
        </p:nvSpPr>
        <p:spPr>
          <a:xfrm flipH="1" flipV="1">
            <a:off x="7995079" y="3829131"/>
            <a:ext cx="227810" cy="210374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93266A7-16BE-4381-97AF-D17FDA1FBD80}"/>
              </a:ext>
            </a:extLst>
          </p:cNvPr>
          <p:cNvSpPr/>
          <p:nvPr/>
        </p:nvSpPr>
        <p:spPr>
          <a:xfrm flipH="1" flipV="1">
            <a:off x="10977648" y="3433219"/>
            <a:ext cx="227810" cy="210374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780EA81-1CB0-484D-867E-DD1301C16AAA}"/>
              </a:ext>
            </a:extLst>
          </p:cNvPr>
          <p:cNvSpPr/>
          <p:nvPr/>
        </p:nvSpPr>
        <p:spPr>
          <a:xfrm flipH="1" flipV="1">
            <a:off x="10863743" y="2150205"/>
            <a:ext cx="227810" cy="210374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FDE82FF-3E49-4AB9-81FE-960B173A1766}"/>
              </a:ext>
            </a:extLst>
          </p:cNvPr>
          <p:cNvSpPr txBox="1"/>
          <p:nvPr/>
        </p:nvSpPr>
        <p:spPr>
          <a:xfrm>
            <a:off x="10334717" y="3087190"/>
            <a:ext cx="992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Digital</a:t>
            </a:r>
          </a:p>
          <a:p>
            <a:pPr algn="ctr"/>
            <a:r>
              <a:rPr lang="en-US" sz="1200" dirty="0"/>
              <a:t>Yuan</a:t>
            </a:r>
          </a:p>
        </p:txBody>
      </p:sp>
      <p:pic>
        <p:nvPicPr>
          <p:cNvPr id="1034" name="Picture 10" descr="Transparent Venmo Logo Png - Vimeo Round Icon Png, Png Download - kindpng">
            <a:extLst>
              <a:ext uri="{FF2B5EF4-FFF2-40B4-BE49-F238E27FC236}">
                <a16:creationId xmlns:a16="http://schemas.microsoft.com/office/drawing/2014/main" id="{F9DC0869-B2C8-4CEF-9484-8ABFA3729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070" y="4567363"/>
            <a:ext cx="649600" cy="64728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0BF53F-12EC-4C4D-BD76-663CD8444B7B}"/>
              </a:ext>
            </a:extLst>
          </p:cNvPr>
          <p:cNvSpPr txBox="1"/>
          <p:nvPr/>
        </p:nvSpPr>
        <p:spPr>
          <a:xfrm>
            <a:off x="6773666" y="4298324"/>
            <a:ext cx="10638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Venmo</a:t>
            </a:r>
          </a:p>
        </p:txBody>
      </p:sp>
      <p:pic>
        <p:nvPicPr>
          <p:cNvPr id="3" name="Picture 16" descr="PayPal's iZettle acquisition raises UK competition concerns - FinTech  Futures">
            <a:extLst>
              <a:ext uri="{FF2B5EF4-FFF2-40B4-BE49-F238E27FC236}">
                <a16:creationId xmlns:a16="http://schemas.microsoft.com/office/drawing/2014/main" id="{6249B9E6-DF8E-4254-B511-84AD481A84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8" t="5118" r="19439" b="7001"/>
          <a:stretch/>
        </p:blipFill>
        <p:spPr bwMode="auto">
          <a:xfrm>
            <a:off x="5946655" y="4350732"/>
            <a:ext cx="635051" cy="5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AF5A63FF-10E4-4ED6-A7CE-D86B3B0F9757}"/>
              </a:ext>
            </a:extLst>
          </p:cNvPr>
          <p:cNvSpPr/>
          <p:nvPr/>
        </p:nvSpPr>
        <p:spPr>
          <a:xfrm flipH="1" flipV="1">
            <a:off x="6150275" y="3668842"/>
            <a:ext cx="227810" cy="21037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1FD87C-9905-477B-825B-3C889E9A8645}"/>
              </a:ext>
            </a:extLst>
          </p:cNvPr>
          <p:cNvSpPr txBox="1"/>
          <p:nvPr/>
        </p:nvSpPr>
        <p:spPr>
          <a:xfrm>
            <a:off x="6001387" y="4107906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1998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E922762-4377-4C1C-9089-D1C1E4B636BB}"/>
              </a:ext>
            </a:extLst>
          </p:cNvPr>
          <p:cNvSpPr/>
          <p:nvPr/>
        </p:nvSpPr>
        <p:spPr>
          <a:xfrm flipH="1" flipV="1">
            <a:off x="9046116" y="3666193"/>
            <a:ext cx="227810" cy="210374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1E303E4-3C61-4D59-9D83-A49B4A7244C0}"/>
              </a:ext>
            </a:extLst>
          </p:cNvPr>
          <p:cNvSpPr txBox="1"/>
          <p:nvPr/>
        </p:nvSpPr>
        <p:spPr>
          <a:xfrm>
            <a:off x="7807762" y="4039705"/>
            <a:ext cx="526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2010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6DD587C3-2A2E-49AB-A809-9C7BA495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40" y="4224206"/>
            <a:ext cx="977752" cy="4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37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C763-7D53-2B5B-AD9E-C8C576A2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TradFi</a:t>
            </a:r>
            <a:r>
              <a:rPr lang="en-US" dirty="0"/>
              <a:t> is </a:t>
            </a:r>
            <a:r>
              <a:rPr lang="en-US"/>
              <a:t>Taking notice….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7D9E1DD-FBFB-89C1-E08A-B51748710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6882" y="1825625"/>
            <a:ext cx="4438236" cy="41068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72374-557D-80EB-6F57-898FCD0714C1}"/>
              </a:ext>
            </a:extLst>
          </p:cNvPr>
          <p:cNvSpPr txBox="1"/>
          <p:nvPr/>
        </p:nvSpPr>
        <p:spPr>
          <a:xfrm>
            <a:off x="9244668" y="6417578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Elon Musk</a:t>
            </a:r>
          </a:p>
        </p:txBody>
      </p:sp>
    </p:spTree>
    <p:extLst>
      <p:ext uri="{BB962C8B-B14F-4D97-AF65-F5344CB8AC3E}">
        <p14:creationId xmlns:p14="http://schemas.microsoft.com/office/powerpoint/2010/main" val="160193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FinTech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853E3B3-2E6E-49CA-A83A-5D81BBC74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Technology reduces the cost of traditional finance.</a:t>
            </a:r>
          </a:p>
          <a:p>
            <a:pPr lvl="1"/>
            <a:r>
              <a:rPr lang="en-US" sz="2200" dirty="0"/>
              <a:t>Makes Financial Markets and products more accessible.</a:t>
            </a:r>
          </a:p>
          <a:p>
            <a:r>
              <a:rPr lang="en-US" sz="2200" dirty="0"/>
              <a:t>Technology changes how finance is organized.</a:t>
            </a:r>
          </a:p>
          <a:p>
            <a:pPr lvl="1"/>
            <a:r>
              <a:rPr lang="en-US" sz="2200" dirty="0"/>
              <a:t>New business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07740E-AE1E-A548-B826-CD666B226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9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00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920B-B3B0-5E45-9D17-438982BE8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Macro-Economic Case for 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4A500-D002-7348-807D-81B345AEB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2008 GFC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1FE3CF4-3C4F-A74A-AEF1-D6EEF09C8EB9}"/>
              </a:ext>
            </a:extLst>
          </p:cNvPr>
          <p:cNvSpPr/>
          <p:nvPr/>
        </p:nvSpPr>
        <p:spPr>
          <a:xfrm>
            <a:off x="5241088" y="20705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AAA4C7-3216-8A4D-BDE5-807AA71AF3E9}"/>
              </a:ext>
            </a:extLst>
          </p:cNvPr>
          <p:cNvSpPr txBox="1"/>
          <p:nvPr/>
        </p:nvSpPr>
        <p:spPr>
          <a:xfrm>
            <a:off x="6474372" y="2070538"/>
            <a:ext cx="4624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Bankers are not infallible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Banks’ profits are not due to expertise but are </a:t>
            </a:r>
            <a:r>
              <a:rPr lang="en-US" dirty="0">
                <a:solidFill>
                  <a:srgbClr val="FF0000"/>
                </a:solidFill>
              </a:rPr>
              <a:t>economic rents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Innovation was technologically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Nakamoto posted the </a:t>
            </a:r>
            <a:r>
              <a:rPr lang="en-US" dirty="0" err="1"/>
              <a:t>BitCoin</a:t>
            </a:r>
            <a:r>
              <a:rPr lang="en-US" dirty="0"/>
              <a:t> white paper.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6B355F-979B-AC47-9B81-98743D3E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6" y="2946995"/>
            <a:ext cx="4860324" cy="29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7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EAFD6-114B-9A4F-B2FA-9749FD85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 dirty="0"/>
              <a:t>Economic Rents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88DA-1177-2C4B-B71A-028134E5A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Economic Rents are ``extra’’ revenues.</a:t>
            </a:r>
          </a:p>
          <a:p>
            <a:pPr lvl="1"/>
            <a:r>
              <a:rPr lang="en-US" sz="2200" dirty="0"/>
              <a:t>Usually associated with market power.</a:t>
            </a:r>
          </a:p>
          <a:p>
            <a:pPr lvl="1"/>
            <a:r>
              <a:rPr lang="en-US" sz="2200" dirty="0"/>
              <a:t>A monopolist earns economic rents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5BF2-EAD3-48F0-8A9A-BC24BEFFC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4" r="157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73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A9C3-7377-0B49-A740-C9622DCAF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" y="409903"/>
            <a:ext cx="10943897" cy="1280785"/>
          </a:xfrm>
        </p:spPr>
        <p:txBody>
          <a:bodyPr>
            <a:normAutofit fontScale="90000"/>
          </a:bodyPr>
          <a:lstStyle/>
          <a:p>
            <a:r>
              <a:rPr lang="en-US" dirty="0"/>
              <a:t>Finance Income and Intermediated Assets over GDP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182CBC97-1FB4-2847-B5AA-3AAA46BCF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6100" y="2024856"/>
            <a:ext cx="8559800" cy="3708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333AD-11B3-D443-9858-3ECC52E67566}"/>
              </a:ext>
            </a:extLst>
          </p:cNvPr>
          <p:cNvSpPr txBox="1"/>
          <p:nvPr/>
        </p:nvSpPr>
        <p:spPr>
          <a:xfrm>
            <a:off x="1072055" y="2301766"/>
            <a:ext cx="2795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Finance Industry and</a:t>
            </a:r>
          </a:p>
          <a:p>
            <a:r>
              <a:rPr lang="en-US" dirty="0"/>
              <a:t>its role in the economy have been growing over time.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BB725-8F38-EA4C-8582-A3079569251B}"/>
              </a:ext>
            </a:extLst>
          </p:cNvPr>
          <p:cNvSpPr txBox="1"/>
          <p:nvPr/>
        </p:nvSpPr>
        <p:spPr>
          <a:xfrm>
            <a:off x="5570483" y="6169572"/>
            <a:ext cx="3355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 err="1"/>
              <a:t>Phillipon</a:t>
            </a:r>
            <a:r>
              <a:rPr lang="en-US" sz="800" dirty="0"/>
              <a:t>(2015) ``Has the US Finance Industry Become less efficient?</a:t>
            </a:r>
          </a:p>
        </p:txBody>
      </p:sp>
    </p:spTree>
    <p:extLst>
      <p:ext uri="{BB962C8B-B14F-4D97-AF65-F5344CB8AC3E}">
        <p14:creationId xmlns:p14="http://schemas.microsoft.com/office/powerpoint/2010/main" val="179651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1612-5BBA-3444-B6A1-5F9E16DB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Wages and Value Added of Finance Industry</a:t>
            </a:r>
          </a:p>
        </p:txBody>
      </p:sp>
      <p:pic>
        <p:nvPicPr>
          <p:cNvPr id="5" name="Content Placeholder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53AC0BB-AA7A-0146-8364-EB2F789DC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000" y="2132806"/>
            <a:ext cx="8890000" cy="3492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00293-01F9-9444-859B-94BC5D9B9A14}"/>
              </a:ext>
            </a:extLst>
          </p:cNvPr>
          <p:cNvSpPr txBox="1"/>
          <p:nvPr/>
        </p:nvSpPr>
        <p:spPr>
          <a:xfrm>
            <a:off x="5570483" y="6169572"/>
            <a:ext cx="3355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 err="1"/>
              <a:t>Phillipon</a:t>
            </a:r>
            <a:r>
              <a:rPr lang="en-US" sz="800" dirty="0"/>
              <a:t>(2015) ``Has the US Finance Industry Become less efficient?</a:t>
            </a:r>
          </a:p>
        </p:txBody>
      </p:sp>
    </p:spTree>
    <p:extLst>
      <p:ext uri="{BB962C8B-B14F-4D97-AF65-F5344CB8AC3E}">
        <p14:creationId xmlns:p14="http://schemas.microsoft.com/office/powerpoint/2010/main" val="9746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8852-F835-2441-9087-280DC0B0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Cost of Financial Intermediation</a:t>
            </a:r>
          </a:p>
        </p:txBody>
      </p:sp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4A641EAA-F12D-7349-86A4-917F5EFBA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2075656"/>
            <a:ext cx="9042400" cy="3606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B4458E-337F-3C47-A357-51AEC9054737}"/>
              </a:ext>
            </a:extLst>
          </p:cNvPr>
          <p:cNvSpPr txBox="1"/>
          <p:nvPr/>
        </p:nvSpPr>
        <p:spPr>
          <a:xfrm>
            <a:off x="5570483" y="6169572"/>
            <a:ext cx="3355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 err="1"/>
              <a:t>Phillipon</a:t>
            </a:r>
            <a:r>
              <a:rPr lang="en-US" sz="800" dirty="0"/>
              <a:t>(2015) ``Has the US Finance Industry Become less efficient?</a:t>
            </a:r>
          </a:p>
        </p:txBody>
      </p:sp>
    </p:spTree>
    <p:extLst>
      <p:ext uri="{BB962C8B-B14F-4D97-AF65-F5344CB8AC3E}">
        <p14:creationId xmlns:p14="http://schemas.microsoft.com/office/powerpoint/2010/main" val="239612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02C1-0049-2745-BBC3-38646FE7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Sector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8A40-2CB6-4044-A88E-6786B462F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large, profitable and hasn’t shown efficiency gains.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D4217A0B-60F1-484C-AA58-6EBAA71342BE}"/>
              </a:ext>
            </a:extLst>
          </p:cNvPr>
          <p:cNvSpPr/>
          <p:nvPr/>
        </p:nvSpPr>
        <p:spPr>
          <a:xfrm>
            <a:off x="1605873" y="2501569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82FA3-D5EE-B047-878E-A740E2A6D327}"/>
              </a:ext>
            </a:extLst>
          </p:cNvPr>
          <p:cNvSpPr txBox="1"/>
          <p:nvPr/>
        </p:nvSpPr>
        <p:spPr>
          <a:xfrm>
            <a:off x="4038673" y="3403553"/>
            <a:ext cx="41146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Univers Light" panose="020F0302020204030204" pitchFamily="34" charset="0"/>
                <a:cs typeface="Univers Light" panose="020F0302020204030204" pitchFamily="34" charset="0"/>
              </a:rPr>
              <a:t>New Technology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Univers Light" panose="020F0302020204030204" pitchFamily="34" charset="0"/>
                <a:cs typeface="Univers Light" panose="020F0302020204030204" pitchFamily="34" charset="0"/>
              </a:rPr>
              <a:t>Cloud based software (rent not buy)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Univers Light" panose="020F0302020204030204" pitchFamily="34" charset="0"/>
                <a:cs typeface="Univers Light" panose="020F0302020204030204" pitchFamily="34" charset="0"/>
              </a:rPr>
              <a:t>Pay as you go platforms (rent not buy)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Univers Light" panose="020F0302020204030204" pitchFamily="34" charset="0"/>
                <a:cs typeface="Univers Light" panose="020F0302020204030204" pitchFamily="34" charset="0"/>
              </a:rPr>
              <a:t>Open Source data</a:t>
            </a:r>
            <a:endParaRPr lang="en-US" dirty="0">
              <a:latin typeface="Univers Light" panose="020F0302020204030204" pitchFamily="34" charset="0"/>
              <a:cs typeface="Univers Light" panose="020F03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05E2884F-6160-0B4B-9294-749999ED2363}"/>
              </a:ext>
            </a:extLst>
          </p:cNvPr>
          <p:cNvSpPr/>
          <p:nvPr/>
        </p:nvSpPr>
        <p:spPr>
          <a:xfrm>
            <a:off x="8309952" y="4754542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A0D56-8548-9549-86E2-706B63043DE7}"/>
              </a:ext>
            </a:extLst>
          </p:cNvPr>
          <p:cNvSpPr txBox="1"/>
          <p:nvPr/>
        </p:nvSpPr>
        <p:spPr>
          <a:xfrm>
            <a:off x="9724319" y="4454344"/>
            <a:ext cx="2098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nivers Light" panose="020F0302020204030204" pitchFamily="34" charset="0"/>
                <a:cs typeface="Univers Light" panose="020F0302020204030204" pitchFamily="34" charset="0"/>
              </a:rPr>
              <a:t>Cheaper to innovate:  Don’t need high cash flows to break even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33D66-C296-854D-B830-340FECD33102}"/>
              </a:ext>
            </a:extLst>
          </p:cNvPr>
          <p:cNvSpPr txBox="1"/>
          <p:nvPr/>
        </p:nvSpPr>
        <p:spPr>
          <a:xfrm flipH="1">
            <a:off x="2645310" y="2528220"/>
            <a:ext cx="917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nivers" panose="020B0503020202020204" pitchFamily="34" charset="0"/>
              </a:rPr>
              <a:t>Incentive to Innovate</a:t>
            </a:r>
          </a:p>
        </p:txBody>
      </p:sp>
    </p:spTree>
    <p:extLst>
      <p:ext uri="{BB962C8B-B14F-4D97-AF65-F5344CB8AC3E}">
        <p14:creationId xmlns:p14="http://schemas.microsoft.com/office/powerpoint/2010/main" val="377914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DA42-DE79-3A40-993E-2A35AAA22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payment system?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1EE09-B60E-724F-A705-5B809C851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6687" y="1690688"/>
            <a:ext cx="4018134" cy="410686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B55DCC-982D-0A4E-A1B2-FA81D9CF024C}"/>
              </a:ext>
            </a:extLst>
          </p:cNvPr>
          <p:cNvSpPr txBox="1"/>
          <p:nvPr/>
        </p:nvSpPr>
        <p:spPr>
          <a:xfrm>
            <a:off x="1671145" y="2732690"/>
            <a:ext cx="4635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 to transfer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Either physically (cash, gold) or across accounts.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Cash or gold are </a:t>
            </a:r>
            <a:r>
              <a:rPr lang="en-US" u="sng" dirty="0"/>
              <a:t>tokens</a:t>
            </a:r>
            <a:r>
              <a:rPr lang="en-US" dirty="0"/>
              <a:t> that represent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Transferring across accounts usually goes through a bank to settle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Payments are a lucrative business</a:t>
            </a:r>
          </a:p>
        </p:txBody>
      </p:sp>
    </p:spTree>
    <p:extLst>
      <p:ext uri="{BB962C8B-B14F-4D97-AF65-F5344CB8AC3E}">
        <p14:creationId xmlns:p14="http://schemas.microsoft.com/office/powerpoint/2010/main" val="3403915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D651-E3CF-F046-BE2F-9A360A96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Cost of Remittances from G20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5CA565F-CF58-E64D-B25E-242D9771A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2443956"/>
            <a:ext cx="9296400" cy="2870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3C0AFD-521F-F84D-8B51-9936D382B163}"/>
              </a:ext>
            </a:extLst>
          </p:cNvPr>
          <p:cNvSpPr txBox="1"/>
          <p:nvPr/>
        </p:nvSpPr>
        <p:spPr>
          <a:xfrm>
            <a:off x="3002692" y="5857103"/>
            <a:ext cx="3050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Source:  World Bank Remittances Prices Worldwide Dec 2020</a:t>
            </a:r>
          </a:p>
        </p:txBody>
      </p:sp>
    </p:spTree>
    <p:extLst>
      <p:ext uri="{BB962C8B-B14F-4D97-AF65-F5344CB8AC3E}">
        <p14:creationId xmlns:p14="http://schemas.microsoft.com/office/powerpoint/2010/main" val="3308521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1C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626</Words>
  <Application>Microsoft Macintosh PowerPoint</Application>
  <PresentationFormat>Widescreen</PresentationFormat>
  <Paragraphs>110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Univers</vt:lpstr>
      <vt:lpstr>Univers Light</vt:lpstr>
      <vt:lpstr>Univers LT 45 Light</vt:lpstr>
      <vt:lpstr>Office Theme</vt:lpstr>
      <vt:lpstr> FinTech or Automated Finance</vt:lpstr>
      <vt:lpstr>The Macro-Economic Case for FinTech</vt:lpstr>
      <vt:lpstr>Economic Rents</vt:lpstr>
      <vt:lpstr>Finance Income and Intermediated Assets over GDP</vt:lpstr>
      <vt:lpstr>Wages and Value Added of Finance Industry</vt:lpstr>
      <vt:lpstr>Unit Cost of Financial Intermediation</vt:lpstr>
      <vt:lpstr>Financial Sector</vt:lpstr>
      <vt:lpstr>What is a payment system?</vt:lpstr>
      <vt:lpstr>Average Cost of Remittances from G20</vt:lpstr>
      <vt:lpstr>Payments are economically simple, but logistically complex.</vt:lpstr>
      <vt:lpstr>What do CC networks do?</vt:lpstr>
      <vt:lpstr>Cash Flows and Payments</vt:lpstr>
      <vt:lpstr>Definitions</vt:lpstr>
      <vt:lpstr>Payment Processing is Profitable</vt:lpstr>
      <vt:lpstr>Rapid Innovation</vt:lpstr>
      <vt:lpstr>TradFi is Taking notice….</vt:lpstr>
      <vt:lpstr>FinTech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Christine Parlour</cp:lastModifiedBy>
  <cp:revision>82</cp:revision>
  <dcterms:created xsi:type="dcterms:W3CDTF">2017-02-28T00:13:09Z</dcterms:created>
  <dcterms:modified xsi:type="dcterms:W3CDTF">2023-09-03T00:25:53Z</dcterms:modified>
</cp:coreProperties>
</file>